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3" r:id="rId19"/>
    <p:sldId id="274" r:id="rId20"/>
    <p:sldId id="275" r:id="rId21"/>
    <p:sldId id="277" r:id="rId22"/>
    <p:sldId id="272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www.0to255.com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flatuicolo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hyperlink" Target="https://uigradients.com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color.adobe.com/create/color-wheel/" TargetMode="Externa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rackets.io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caniuse.com/" TargetMode="External"/><Relationship Id="rId3" Type="http://schemas.openxmlformats.org/officeDocument/2006/relationships/hyperlink" Target="http://www.responsivegridsystem.com/calculator/" TargetMode="External"/><Relationship Id="rId7" Type="http://schemas.openxmlformats.org/officeDocument/2006/relationships/hyperlink" Target="http://www.jsdelivr.com/projects/selectivizr" TargetMode="External"/><Relationship Id="rId2" Type="http://schemas.openxmlformats.org/officeDocument/2006/relationships/hyperlink" Target="http://necolas.github.io/normalize.cs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sdelivr.com/projects/html5shiv" TargetMode="External"/><Relationship Id="rId5" Type="http://schemas.openxmlformats.org/officeDocument/2006/relationships/hyperlink" Target="http://www.jsdelivr.com/?query=respond" TargetMode="External"/><Relationship Id="rId4" Type="http://schemas.openxmlformats.org/officeDocument/2006/relationships/hyperlink" Target="http://ionicons.com/" TargetMode="External"/><Relationship Id="rId9" Type="http://schemas.openxmlformats.org/officeDocument/2006/relationships/hyperlink" Target="http://www.validator.w3.or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ynam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</a:t>
            </a:r>
            <a:r>
              <a:rPr lang="en-US" dirty="0"/>
              <a:t>rofessional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</a:t>
            </a:r>
            <a:r>
              <a:rPr lang="en-US" dirty="0"/>
              <a:t>evelopment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dirty="0"/>
              <a:t>vent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Personal Website Development – HKN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150" y="1497387"/>
            <a:ext cx="1151463" cy="1615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055" y="3565321"/>
            <a:ext cx="1637060" cy="1637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0296" y="5638800"/>
            <a:ext cx="646256" cy="1047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8950" y="5734628"/>
            <a:ext cx="951346" cy="95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2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09902"/>
            <a:ext cx="8946541" cy="46399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only ONE base color</a:t>
            </a:r>
          </a:p>
          <a:p>
            <a:r>
              <a:rPr lang="en-US" dirty="0"/>
              <a:t>Create color palettes</a:t>
            </a:r>
          </a:p>
          <a:p>
            <a:r>
              <a:rPr lang="en-US" dirty="0"/>
              <a:t>To mix colors..</a:t>
            </a:r>
          </a:p>
          <a:p>
            <a:pPr lvl="1"/>
            <a:r>
              <a:rPr lang="en-US" dirty="0"/>
              <a:t>Choose Carefully -&gt; use a tool!</a:t>
            </a:r>
          </a:p>
          <a:p>
            <a:pPr lvl="1"/>
            <a:r>
              <a:rPr lang="en-US" dirty="0"/>
              <a:t>Use to draw attention</a:t>
            </a:r>
          </a:p>
          <a:p>
            <a:r>
              <a:rPr lang="en-US" dirty="0"/>
              <a:t>Don’t use Black</a:t>
            </a:r>
          </a:p>
          <a:p>
            <a:pPr lvl="1"/>
            <a:r>
              <a:rPr lang="en-US" dirty="0"/>
              <a:t>…..or other standard colors</a:t>
            </a:r>
          </a:p>
          <a:p>
            <a:endParaRPr lang="en-US" dirty="0"/>
          </a:p>
          <a:p>
            <a:r>
              <a:rPr lang="en-US" dirty="0"/>
              <a:t>Resources…</a:t>
            </a:r>
          </a:p>
          <a:p>
            <a:pPr lvl="1"/>
            <a:r>
              <a:rPr lang="en-US" dirty="0">
                <a:hlinkClick r:id="rId2"/>
              </a:rPr>
              <a:t>https://flatuicolors.com/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http://www.0to255.com/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https://color.adobe.com/create/color-wheel/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https://uigradients.com/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422" y="901714"/>
            <a:ext cx="2978291" cy="1992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0296" y="5638800"/>
            <a:ext cx="646256" cy="104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8950" y="5734628"/>
            <a:ext cx="951346" cy="951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3344" y="901714"/>
            <a:ext cx="1789020" cy="2040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9423" y="3091351"/>
            <a:ext cx="2978291" cy="19348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3344" y="3091352"/>
            <a:ext cx="3319702" cy="19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4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8946541" cy="4195481"/>
          </a:xfrm>
        </p:spPr>
        <p:txBody>
          <a:bodyPr/>
          <a:lstStyle/>
          <a:p>
            <a:r>
              <a:rPr lang="en-US" dirty="0"/>
              <a:t>Put text directly on the Images (Difficult)</a:t>
            </a:r>
          </a:p>
          <a:p>
            <a:pPr lvl="1"/>
            <a:r>
              <a:rPr lang="en-US" dirty="0"/>
              <a:t>Watch out for unreadable texts due to images</a:t>
            </a:r>
          </a:p>
          <a:p>
            <a:r>
              <a:rPr lang="en-US" dirty="0"/>
              <a:t>Overlay the image</a:t>
            </a:r>
          </a:p>
          <a:p>
            <a:pPr lvl="1"/>
            <a:r>
              <a:rPr lang="en-US" dirty="0"/>
              <a:t>Black &amp; White &lt;= common, Gradients</a:t>
            </a:r>
          </a:p>
          <a:p>
            <a:r>
              <a:rPr lang="en-US" dirty="0"/>
              <a:t>Use a textbox !</a:t>
            </a:r>
          </a:p>
          <a:p>
            <a:r>
              <a:rPr lang="en-US" dirty="0"/>
              <a:t>Blur the Image</a:t>
            </a:r>
          </a:p>
          <a:p>
            <a:r>
              <a:rPr lang="en-US" dirty="0"/>
              <a:t>Floor fade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473" y="555924"/>
            <a:ext cx="3066361" cy="1533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573" y="2288774"/>
            <a:ext cx="2111104" cy="1182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292" y="2288774"/>
            <a:ext cx="2514482" cy="1182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421" y="3660283"/>
            <a:ext cx="2087408" cy="1630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292" y="3660283"/>
            <a:ext cx="2638042" cy="1630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73" y="5038833"/>
            <a:ext cx="3016946" cy="1634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1240" y="5038833"/>
            <a:ext cx="3014412" cy="163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4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42437"/>
            <a:ext cx="8946541" cy="4195481"/>
          </a:xfrm>
        </p:spPr>
        <p:txBody>
          <a:bodyPr/>
          <a:lstStyle/>
          <a:p>
            <a:r>
              <a:rPr lang="en-US" dirty="0"/>
              <a:t>Use icons to list features/steps</a:t>
            </a:r>
          </a:p>
          <a:p>
            <a:r>
              <a:rPr lang="en-US" dirty="0"/>
              <a:t>Use icons for actions and links</a:t>
            </a:r>
          </a:p>
          <a:p>
            <a:pPr lvl="1"/>
            <a:r>
              <a:rPr lang="en-US" dirty="0"/>
              <a:t>Icons should be recognizable</a:t>
            </a:r>
          </a:p>
          <a:p>
            <a:pPr lvl="1"/>
            <a:r>
              <a:rPr lang="en-US" dirty="0"/>
              <a:t>Label your icons</a:t>
            </a:r>
          </a:p>
          <a:p>
            <a:r>
              <a:rPr lang="en-US" dirty="0"/>
              <a:t>Icons should not take a center stage</a:t>
            </a:r>
          </a:p>
          <a:p>
            <a:r>
              <a:rPr lang="en-US" dirty="0"/>
              <a:t>Use icon fonts whenever possible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710" y="2349201"/>
            <a:ext cx="5966690" cy="3273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00" y="4138483"/>
            <a:ext cx="1460909" cy="25465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86" y="623367"/>
            <a:ext cx="4564348" cy="12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04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inspirations.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other websites as inspirations</a:t>
            </a:r>
          </a:p>
          <a:p>
            <a:pPr lvl="1"/>
            <a:r>
              <a:rPr lang="en-US" dirty="0"/>
              <a:t>See what leading designers are </a:t>
            </a:r>
            <a:r>
              <a:rPr lang="en-US" b="1" dirty="0"/>
              <a:t>doing it right</a:t>
            </a:r>
          </a:p>
          <a:p>
            <a:r>
              <a:rPr lang="en-US" dirty="0"/>
              <a:t>Collect designs you like</a:t>
            </a:r>
          </a:p>
          <a:p>
            <a:pPr lvl="1"/>
            <a:r>
              <a:rPr lang="en-US" dirty="0"/>
              <a:t>Try to understand them</a:t>
            </a:r>
          </a:p>
          <a:p>
            <a:pPr lvl="1"/>
            <a:r>
              <a:rPr lang="en-US" dirty="0"/>
              <a:t>Ask questions: </a:t>
            </a:r>
          </a:p>
          <a:p>
            <a:pPr lvl="2"/>
            <a:r>
              <a:rPr lang="en-US" dirty="0"/>
              <a:t>Why do they look good?</a:t>
            </a:r>
          </a:p>
          <a:p>
            <a:pPr lvl="2"/>
            <a:r>
              <a:rPr lang="en-US" dirty="0"/>
              <a:t>What do they have in common?</a:t>
            </a:r>
          </a:p>
          <a:p>
            <a:r>
              <a:rPr lang="en-US" b="1" dirty="0"/>
              <a:t>STEAL</a:t>
            </a:r>
            <a:r>
              <a:rPr lang="en-US" dirty="0"/>
              <a:t> like an Artist 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5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– Text Editor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577" y="2103667"/>
            <a:ext cx="5571615" cy="296119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49640" y="1734136"/>
            <a:ext cx="5697938" cy="2863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Brackets</a:t>
            </a:r>
          </a:p>
          <a:p>
            <a:pPr lvl="1"/>
            <a:r>
              <a:rPr lang="en-US" dirty="0"/>
              <a:t>Perfect web development tool</a:t>
            </a:r>
          </a:p>
          <a:p>
            <a:pPr lvl="1"/>
            <a:r>
              <a:rPr lang="en-US" dirty="0"/>
              <a:t>Offer many useful feature and plugins</a:t>
            </a:r>
          </a:p>
          <a:p>
            <a:pPr lvl="1"/>
            <a:r>
              <a:rPr lang="en-US" dirty="0"/>
              <a:t>Completely FREE !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Download Link</a:t>
            </a:r>
          </a:p>
          <a:p>
            <a:pPr lvl="2"/>
            <a:r>
              <a:rPr lang="en-US" dirty="0">
                <a:hlinkClick r:id="rId3"/>
              </a:rPr>
              <a:t>http://brackets.io/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48472" y="202299"/>
            <a:ext cx="1449612" cy="1449612"/>
          </a:xfrm>
        </p:spPr>
      </p:pic>
    </p:spTree>
    <p:extLst>
      <p:ext uri="{BB962C8B-B14F-4D97-AF65-F5344CB8AC3E}">
        <p14:creationId xmlns:p14="http://schemas.microsoft.com/office/powerpoint/2010/main" val="95337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tool - Google Chrome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Easy-to-use</a:t>
            </a:r>
          </a:p>
          <a:p>
            <a:r>
              <a:rPr lang="en-US" dirty="0"/>
              <a:t>Ctrl + Shift + </a:t>
            </a:r>
            <a:r>
              <a:rPr lang="en-US" dirty="0" err="1"/>
              <a:t>i</a:t>
            </a:r>
            <a:r>
              <a:rPr lang="en-US" dirty="0"/>
              <a:t> =&gt; To inspect items</a:t>
            </a:r>
          </a:p>
          <a:p>
            <a:r>
              <a:rPr lang="en-US" dirty="0"/>
              <a:t>Shows</a:t>
            </a:r>
          </a:p>
          <a:p>
            <a:pPr lvl="1"/>
            <a:r>
              <a:rPr lang="en-US" dirty="0"/>
              <a:t>Source code</a:t>
            </a:r>
          </a:p>
          <a:p>
            <a:pPr lvl="1"/>
            <a:r>
              <a:rPr lang="en-US" dirty="0"/>
              <a:t>Stylesheet</a:t>
            </a:r>
          </a:p>
          <a:p>
            <a:pPr lvl="1"/>
            <a:r>
              <a:rPr lang="en-US" dirty="0"/>
              <a:t>Margin-border-padding layout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255" y="1853248"/>
            <a:ext cx="5929409" cy="27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57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427551"/>
            <a:ext cx="9404723" cy="1400530"/>
          </a:xfrm>
        </p:spPr>
        <p:txBody>
          <a:bodyPr/>
          <a:lstStyle/>
          <a:p>
            <a:r>
              <a:rPr lang="en-US" dirty="0"/>
              <a:t>File Hierarchy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1798"/>
            <a:ext cx="8946541" cy="4725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Main directory</a:t>
            </a:r>
          </a:p>
          <a:p>
            <a:pPr lvl="1"/>
            <a:r>
              <a:rPr lang="en-US" dirty="0"/>
              <a:t>Index.html &lt;= Entry point website</a:t>
            </a:r>
          </a:p>
          <a:p>
            <a:pPr lvl="1"/>
            <a:r>
              <a:rPr lang="en-US" dirty="0"/>
              <a:t>Public &lt;= Imported code</a:t>
            </a:r>
          </a:p>
          <a:p>
            <a:pPr lvl="2"/>
            <a:r>
              <a:rPr lang="en-US" dirty="0"/>
              <a:t>CSS</a:t>
            </a:r>
          </a:p>
          <a:p>
            <a:pPr lvl="2"/>
            <a:r>
              <a:rPr lang="en-US" dirty="0"/>
              <a:t>HTML</a:t>
            </a:r>
          </a:p>
          <a:p>
            <a:pPr lvl="2"/>
            <a:r>
              <a:rPr lang="en-US" dirty="0"/>
              <a:t>JS</a:t>
            </a:r>
          </a:p>
          <a:p>
            <a:pPr lvl="2"/>
            <a:r>
              <a:rPr lang="en-US" dirty="0" err="1"/>
              <a:t>img</a:t>
            </a:r>
            <a:endParaRPr lang="en-US" dirty="0"/>
          </a:p>
          <a:p>
            <a:pPr lvl="2"/>
            <a:r>
              <a:rPr lang="en-US" dirty="0"/>
              <a:t>data</a:t>
            </a:r>
          </a:p>
          <a:p>
            <a:pPr lvl="1"/>
            <a:r>
              <a:rPr lang="en-US" dirty="0"/>
              <a:t>Private &lt;= personal code</a:t>
            </a:r>
          </a:p>
          <a:p>
            <a:pPr lvl="2"/>
            <a:r>
              <a:rPr lang="en-US" dirty="0"/>
              <a:t>CSS</a:t>
            </a:r>
          </a:p>
          <a:p>
            <a:pPr lvl="2"/>
            <a:r>
              <a:rPr lang="en-US" dirty="0"/>
              <a:t>HTML</a:t>
            </a:r>
          </a:p>
          <a:p>
            <a:pPr lvl="2"/>
            <a:r>
              <a:rPr lang="en-US" dirty="0"/>
              <a:t>JS</a:t>
            </a:r>
          </a:p>
          <a:p>
            <a:pPr lvl="2"/>
            <a:r>
              <a:rPr lang="en-US" dirty="0" err="1"/>
              <a:t>img</a:t>
            </a:r>
            <a:endParaRPr lang="en-US" dirty="0"/>
          </a:p>
          <a:p>
            <a:pPr lvl="2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409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06572" cy="1400530"/>
          </a:xfrm>
        </p:spPr>
        <p:txBody>
          <a:bodyPr/>
          <a:lstStyle/>
          <a:p>
            <a:r>
              <a:rPr lang="en-US" dirty="0"/>
              <a:t>HTML – 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</a:t>
            </a:r>
            <a:r>
              <a:rPr lang="en-US" dirty="0"/>
              <a:t>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documents are described by HTML tags</a:t>
            </a:r>
          </a:p>
          <a:p>
            <a:pPr lvl="1"/>
            <a:r>
              <a:rPr lang="en-US" dirty="0"/>
              <a:t>&lt;h1&gt;         &lt;p&gt;          &lt;a&gt;</a:t>
            </a:r>
          </a:p>
          <a:p>
            <a:r>
              <a:rPr lang="en-US" dirty="0"/>
              <a:t>Tags mark up the beginning and the end of an element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TagName</a:t>
            </a:r>
            <a:r>
              <a:rPr lang="en-US" dirty="0"/>
              <a:t>&gt;content&lt;/</a:t>
            </a:r>
            <a:r>
              <a:rPr lang="en-US" dirty="0" err="1"/>
              <a:t>TagName</a:t>
            </a:r>
            <a:r>
              <a:rPr lang="en-US" dirty="0"/>
              <a:t>&gt;</a:t>
            </a:r>
          </a:p>
          <a:p>
            <a:r>
              <a:rPr lang="en-US" dirty="0"/>
              <a:t>Browsers can render the HTML code into visible webpages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81" y="4363182"/>
            <a:ext cx="8444306" cy="2287000"/>
          </a:xfrm>
          <a:prstGeom prst="rect">
            <a:avLst/>
          </a:prstGeom>
        </p:spPr>
      </p:pic>
      <p:sp>
        <p:nvSpPr>
          <p:cNvPr id="5" name="Arrow: Right 4"/>
          <p:cNvSpPr/>
          <p:nvPr/>
        </p:nvSpPr>
        <p:spPr>
          <a:xfrm>
            <a:off x="5920509" y="5301673"/>
            <a:ext cx="1330036" cy="775854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493" y="2052918"/>
            <a:ext cx="2050409" cy="20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05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Structure and common tags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444" y="1428375"/>
            <a:ext cx="2069310" cy="234006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656945" y="1634836"/>
            <a:ext cx="1265382" cy="4248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08675" y="1379735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 settings go here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656945" y="2567828"/>
            <a:ext cx="1265382" cy="4248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22327" y="2229073"/>
            <a:ext cx="305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contents go here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46111" y="209572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&lt;h1&gt;  -&gt; &lt;h6&gt;  =&gt; heading tags</a:t>
            </a:r>
          </a:p>
          <a:p>
            <a:r>
              <a:rPr lang="en-US" dirty="0"/>
              <a:t>&lt;p&gt; =&gt; paragraph tag</a:t>
            </a:r>
          </a:p>
          <a:p>
            <a:r>
              <a:rPr lang="en-US" dirty="0"/>
              <a:t>&lt;a&gt; =&gt; anchor tag =&gt; for links</a:t>
            </a:r>
          </a:p>
          <a:p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/&gt; =&gt; line brake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=“./folder/image.png”/&gt; =&gt; Image tag</a:t>
            </a:r>
          </a:p>
          <a:p>
            <a:endParaRPr lang="en-US" dirty="0"/>
          </a:p>
          <a:p>
            <a:r>
              <a:rPr lang="en-US" dirty="0"/>
              <a:t>Styling</a:t>
            </a:r>
          </a:p>
          <a:p>
            <a:pPr lvl="1"/>
            <a:r>
              <a:rPr lang="en-US" dirty="0"/>
              <a:t>&lt;strong&gt; =&gt; bold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em</a:t>
            </a:r>
            <a:r>
              <a:rPr lang="en-US" dirty="0"/>
              <a:t>&gt; =&gt; “empathize”  =&gt; italic</a:t>
            </a:r>
          </a:p>
          <a:p>
            <a:pPr lvl="1"/>
            <a:r>
              <a:rPr lang="en-US" dirty="0"/>
              <a:t>&lt;u&gt; =&gt; underline</a:t>
            </a:r>
          </a:p>
        </p:txBody>
      </p:sp>
    </p:spTree>
    <p:extLst>
      <p:ext uri="{BB962C8B-B14F-4D97-AF65-F5344CB8AC3E}">
        <p14:creationId xmlns:p14="http://schemas.microsoft.com/office/powerpoint/2010/main" val="2927547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–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</a:t>
            </a:r>
            <a:r>
              <a:rPr lang="en-US" dirty="0"/>
              <a:t>ascading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</a:t>
            </a:r>
            <a:r>
              <a:rPr lang="en-US" dirty="0"/>
              <a:t>tyle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</a:t>
            </a:r>
            <a:r>
              <a:rPr lang="en-US" dirty="0"/>
              <a:t>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provide style</a:t>
            </a:r>
          </a:p>
          <a:p>
            <a:r>
              <a:rPr lang="en-US" dirty="0"/>
              <a:t>3 ways to write CSS</a:t>
            </a:r>
          </a:p>
          <a:p>
            <a:pPr lvl="1"/>
            <a:r>
              <a:rPr lang="en-US" dirty="0"/>
              <a:t>CSS inside HTML tag</a:t>
            </a:r>
          </a:p>
          <a:p>
            <a:pPr lvl="1"/>
            <a:r>
              <a:rPr lang="en-US" dirty="0"/>
              <a:t>CSS embedded in the HTML document</a:t>
            </a:r>
          </a:p>
          <a:p>
            <a:pPr lvl="1"/>
            <a:r>
              <a:rPr lang="en-US" dirty="0"/>
              <a:t>CSS in an external file &lt;= RECOMMENDED!!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1441"/>
            <a:ext cx="4785429" cy="2095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533" y="426374"/>
            <a:ext cx="1479810" cy="2075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353" y="2701832"/>
            <a:ext cx="1858500" cy="291681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285673" y="3131127"/>
            <a:ext cx="380538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42077" y="3514987"/>
            <a:ext cx="1702965" cy="4110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69248" y="4068661"/>
            <a:ext cx="1421807" cy="10066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11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Modern Web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Simplicity</a:t>
            </a:r>
          </a:p>
          <a:p>
            <a:r>
              <a:rPr lang="en-US" dirty="0"/>
              <a:t>Good use of color</a:t>
            </a:r>
            <a:endParaRPr lang="en-US" dirty="0"/>
          </a:p>
          <a:p>
            <a:r>
              <a:rPr lang="en-US" dirty="0"/>
              <a:t>Text that is easily read</a:t>
            </a:r>
          </a:p>
          <a:p>
            <a:pPr lvl="1"/>
            <a:r>
              <a:rPr lang="en-US" dirty="0"/>
              <a:t>Font size, line spacing, font type</a:t>
            </a:r>
          </a:p>
          <a:p>
            <a:r>
              <a:rPr lang="en-US" dirty="0"/>
              <a:t>Meaningful graphics</a:t>
            </a:r>
          </a:p>
          <a:p>
            <a:r>
              <a:rPr lang="en-US" dirty="0"/>
              <a:t>Easy to use</a:t>
            </a:r>
          </a:p>
          <a:p>
            <a:r>
              <a:rPr lang="en-US" dirty="0" err="1"/>
              <a:t>etc</a:t>
            </a:r>
            <a:r>
              <a:rPr lang="en-US" dirty="0"/>
              <a:t>….. There are many more!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296" y="5638800"/>
            <a:ext cx="646256" cy="1047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950" y="5734628"/>
            <a:ext cx="951346" cy="951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835" y="3816224"/>
            <a:ext cx="1105054" cy="1143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269" y="3816224"/>
            <a:ext cx="1241892" cy="11901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90487" y="4218242"/>
            <a:ext cx="615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558" y="1289163"/>
            <a:ext cx="4129732" cy="23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7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– tips and tricks!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373408"/>
            <a:ext cx="9701224" cy="53575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Colors =&gt; #</a:t>
            </a:r>
            <a:r>
              <a:rPr lang="en-US" dirty="0">
                <a:solidFill>
                  <a:srgbClr val="FF0000"/>
                </a:solidFill>
              </a:rPr>
              <a:t>RR</a:t>
            </a:r>
            <a:r>
              <a:rPr lang="en-US" dirty="0">
                <a:solidFill>
                  <a:srgbClr val="00B050"/>
                </a:solidFill>
              </a:rPr>
              <a:t>GG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BB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rgba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0-255</a:t>
            </a:r>
            <a:r>
              <a:rPr lang="en-US" dirty="0"/>
              <a:t>,</a:t>
            </a:r>
            <a:r>
              <a:rPr lang="en-US" dirty="0">
                <a:solidFill>
                  <a:srgbClr val="00B050"/>
                </a:solidFill>
              </a:rPr>
              <a:t>0-255</a:t>
            </a:r>
            <a:r>
              <a:rPr lang="en-US" dirty="0"/>
              <a:t>,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0-255</a:t>
            </a:r>
            <a:r>
              <a:rPr lang="en-US" dirty="0"/>
              <a:t>,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0-1</a:t>
            </a:r>
            <a:r>
              <a:rPr lang="en-US" dirty="0"/>
              <a:t>) // last item is opacity</a:t>
            </a:r>
          </a:p>
          <a:p>
            <a:r>
              <a:rPr lang="en-US" dirty="0"/>
              <a:t>Class vs id    </a:t>
            </a:r>
            <a:r>
              <a:rPr lang="en-US" dirty="0" err="1"/>
              <a:t>a.k.a</a:t>
            </a:r>
            <a:r>
              <a:rPr lang="en-US" dirty="0"/>
              <a:t>    (. Vs #)</a:t>
            </a:r>
          </a:p>
          <a:p>
            <a:r>
              <a:rPr lang="en-US" dirty="0"/>
              <a:t>The box model</a:t>
            </a:r>
          </a:p>
          <a:p>
            <a:r>
              <a:rPr lang="en-US" dirty="0"/>
              <a:t>Block elements</a:t>
            </a:r>
          </a:p>
          <a:p>
            <a:pPr lvl="1"/>
            <a:r>
              <a:rPr lang="en-US" dirty="0"/>
              <a:t>Uses full width of the browser and enforce line break</a:t>
            </a:r>
          </a:p>
          <a:p>
            <a:r>
              <a:rPr lang="en-US" dirty="0"/>
              <a:t>In-line elements</a:t>
            </a:r>
          </a:p>
          <a:p>
            <a:pPr lvl="1"/>
            <a:r>
              <a:rPr lang="en-US" dirty="0"/>
              <a:t>Shares the spaces with other elements in the line</a:t>
            </a:r>
          </a:p>
          <a:p>
            <a:pPr lvl="1"/>
            <a:r>
              <a:rPr lang="en-US" dirty="0"/>
              <a:t>Ignore height or width, ignore top and bottom margin</a:t>
            </a:r>
          </a:p>
          <a:p>
            <a:r>
              <a:rPr lang="en-US" dirty="0"/>
              <a:t>In-line block elements</a:t>
            </a:r>
          </a:p>
          <a:p>
            <a:pPr lvl="1"/>
            <a:r>
              <a:rPr lang="en-US" dirty="0"/>
              <a:t>Similar to In-line element, but can have padding &amp; margins</a:t>
            </a:r>
          </a:p>
          <a:p>
            <a:pPr lvl="1"/>
            <a:r>
              <a:rPr lang="en-US" dirty="0"/>
              <a:t>Doesn’t for a line break</a:t>
            </a:r>
          </a:p>
          <a:p>
            <a:r>
              <a:rPr lang="en-US" dirty="0"/>
              <a:t>&lt;div&gt; =&gt; division =&gt; for organization</a:t>
            </a:r>
          </a:p>
          <a:p>
            <a:r>
              <a:rPr lang="en-US" dirty="0"/>
              <a:t>Positioning…… Relative vs Absolute</a:t>
            </a:r>
          </a:p>
          <a:p>
            <a:r>
              <a:rPr lang="en-US" dirty="0"/>
              <a:t>Responsive design</a:t>
            </a:r>
          </a:p>
          <a:p>
            <a:pPr lvl="1"/>
            <a:r>
              <a:rPr lang="en-US" dirty="0"/>
              <a:t>Fluid grid (Using percentages)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10" y="1174146"/>
            <a:ext cx="1757543" cy="1757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737" y="3131359"/>
            <a:ext cx="2810688" cy="21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52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Development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1. Define your Project</a:t>
            </a:r>
          </a:p>
          <a:p>
            <a:pPr lvl="1"/>
            <a:r>
              <a:rPr lang="en-US" dirty="0"/>
              <a:t>Goal &amp; Audience (Personal website &amp; Recruiters)</a:t>
            </a:r>
          </a:p>
          <a:p>
            <a:r>
              <a:rPr lang="en-US" dirty="0"/>
              <a:t>2. Plan out everything</a:t>
            </a:r>
          </a:p>
          <a:p>
            <a:pPr lvl="1"/>
            <a:r>
              <a:rPr lang="en-US" dirty="0"/>
              <a:t>Text, images, videos, icons,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3. Sketch your ideas before you design</a:t>
            </a:r>
          </a:p>
          <a:p>
            <a:pPr lvl="1"/>
            <a:r>
              <a:rPr lang="en-US" dirty="0"/>
              <a:t>Make wireframes…..revise and repeat!</a:t>
            </a:r>
          </a:p>
          <a:p>
            <a:r>
              <a:rPr lang="en-US" dirty="0"/>
              <a:t>4. Design and Develop your website</a:t>
            </a:r>
          </a:p>
          <a:p>
            <a:pPr lvl="1"/>
            <a:r>
              <a:rPr lang="en-US" dirty="0"/>
              <a:t>Follow your own guidelines and start developing with HTML &amp; CSS</a:t>
            </a:r>
          </a:p>
          <a:p>
            <a:r>
              <a:rPr lang="en-US" dirty="0"/>
              <a:t>5. Optimization</a:t>
            </a:r>
          </a:p>
          <a:p>
            <a:r>
              <a:rPr lang="en-US" dirty="0"/>
              <a:t>6. Deploy your Masterpiece!</a:t>
            </a:r>
          </a:p>
          <a:p>
            <a:r>
              <a:rPr lang="en-US" dirty="0"/>
              <a:t>7. Site Maintenance =&gt; Keep things up-to-date!</a:t>
            </a:r>
          </a:p>
        </p:txBody>
      </p:sp>
    </p:spTree>
    <p:extLst>
      <p:ext uri="{BB962C8B-B14F-4D97-AF65-F5344CB8AC3E}">
        <p14:creationId xmlns:p14="http://schemas.microsoft.com/office/powerpoint/2010/main" val="394578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Brackets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dirty="0" err="1"/>
              <a:t>Autosave</a:t>
            </a:r>
            <a:r>
              <a:rPr lang="en-US" dirty="0"/>
              <a:t> Files on Window Blur</a:t>
            </a:r>
          </a:p>
          <a:p>
            <a:pPr lvl="1"/>
            <a:r>
              <a:rPr lang="en-US" dirty="0" err="1"/>
              <a:t>Autosave</a:t>
            </a:r>
            <a:r>
              <a:rPr lang="en-US" dirty="0"/>
              <a:t> all open files when switching away from the Brackets editor</a:t>
            </a:r>
          </a:p>
          <a:p>
            <a:r>
              <a:rPr lang="en-US" dirty="0" err="1"/>
              <a:t>Autoprefixer</a:t>
            </a:r>
            <a:endParaRPr lang="en-US" dirty="0"/>
          </a:p>
          <a:p>
            <a:pPr lvl="1"/>
            <a:r>
              <a:rPr lang="en-US" dirty="0"/>
              <a:t>Adds CSS BROWSER PREFIXES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86" y="3822960"/>
            <a:ext cx="5217123" cy="14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7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libraries to import!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Normalize.css =&gt; </a:t>
            </a:r>
            <a:r>
              <a:rPr lang="en-US" dirty="0">
                <a:hlinkClick r:id="rId2"/>
              </a:rPr>
              <a:t>http://necolas.github.io/normalize.css/</a:t>
            </a:r>
            <a:endParaRPr lang="en-US" dirty="0"/>
          </a:p>
          <a:p>
            <a:pPr lvl="1"/>
            <a:r>
              <a:rPr lang="en-US" dirty="0"/>
              <a:t>Help all browsers render all elements more consistently</a:t>
            </a:r>
          </a:p>
          <a:p>
            <a:r>
              <a:rPr lang="en-US" dirty="0"/>
              <a:t>Grid.css =&gt; </a:t>
            </a:r>
            <a:r>
              <a:rPr lang="en-US" dirty="0">
                <a:hlinkClick r:id="rId3"/>
              </a:rPr>
              <a:t>http://www.responsivegridsystem.com/calculator/</a:t>
            </a:r>
            <a:endParaRPr lang="en-US" dirty="0"/>
          </a:p>
          <a:p>
            <a:pPr lvl="1"/>
            <a:r>
              <a:rPr lang="en-US" dirty="0"/>
              <a:t>A simple “Framework” that helps us create responsive websites</a:t>
            </a:r>
          </a:p>
          <a:p>
            <a:r>
              <a:rPr lang="en-US" dirty="0"/>
              <a:t>Ionicon.css =&gt; </a:t>
            </a:r>
            <a:r>
              <a:rPr lang="en-US" dirty="0">
                <a:hlinkClick r:id="rId4"/>
              </a:rPr>
              <a:t>http://ionicons.com/</a:t>
            </a:r>
            <a:endParaRPr lang="en-US" dirty="0"/>
          </a:p>
          <a:p>
            <a:pPr lvl="1"/>
            <a:r>
              <a:rPr lang="en-US" dirty="0"/>
              <a:t>High quality icon fonts</a:t>
            </a:r>
          </a:p>
          <a:p>
            <a:r>
              <a:rPr lang="en-US" dirty="0"/>
              <a:t>Respond.js =&gt; </a:t>
            </a:r>
            <a:r>
              <a:rPr lang="en-US" dirty="0">
                <a:hlinkClick r:id="rId5"/>
              </a:rPr>
              <a:t>http://www.jsdelivr.com/?query=respond</a:t>
            </a:r>
            <a:endParaRPr lang="en-US" dirty="0"/>
          </a:p>
          <a:p>
            <a:pPr lvl="1"/>
            <a:r>
              <a:rPr lang="en-US" dirty="0"/>
              <a:t>Allows our CSS3 to render normally on out-of-date browsers</a:t>
            </a:r>
          </a:p>
          <a:p>
            <a:r>
              <a:rPr lang="en-US" dirty="0"/>
              <a:t>Html5shiv.js =&gt; </a:t>
            </a:r>
            <a:r>
              <a:rPr lang="en-US" dirty="0">
                <a:hlinkClick r:id="rId6"/>
              </a:rPr>
              <a:t>http://www.jsdelivr.com/projects/html5shiv</a:t>
            </a:r>
            <a:endParaRPr lang="en-US" dirty="0"/>
          </a:p>
          <a:p>
            <a:pPr lvl="1"/>
            <a:r>
              <a:rPr lang="en-US" dirty="0"/>
              <a:t>Allows our HTML5 to render normally on out-of-date browsers</a:t>
            </a:r>
          </a:p>
          <a:p>
            <a:r>
              <a:rPr lang="en-US" dirty="0"/>
              <a:t>selectivizr.js =&gt; </a:t>
            </a:r>
            <a:r>
              <a:rPr lang="en-US" dirty="0">
                <a:hlinkClick r:id="rId7"/>
              </a:rPr>
              <a:t>http://www.jsdelivr.com/projects/selectivizr</a:t>
            </a:r>
            <a:endParaRPr lang="en-US" dirty="0"/>
          </a:p>
          <a:p>
            <a:pPr lvl="1"/>
            <a:r>
              <a:rPr lang="en-US" dirty="0"/>
              <a:t>Allows us to use newer CSS functions (ex. Last-child, first-child) in Internet browser 6-8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Bootstrap &lt;FRAMEWORK&gt;  &lt;- for Navigation bar</a:t>
            </a:r>
          </a:p>
          <a:p>
            <a:r>
              <a:rPr lang="en-US" dirty="0" err="1"/>
              <a:t>Formspree</a:t>
            </a:r>
            <a:r>
              <a:rPr lang="en-US" dirty="0"/>
              <a:t> &lt;API&gt; &lt;- for emailing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11329" y="4278385"/>
            <a:ext cx="3137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check what functions are available for your browser check with:</a:t>
            </a:r>
          </a:p>
          <a:p>
            <a:r>
              <a:rPr lang="en-US" dirty="0">
                <a:hlinkClick r:id="rId8"/>
              </a:rPr>
              <a:t>http://caniuse.com/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11329" y="2426988"/>
            <a:ext cx="27510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Validate your HTML </a:t>
            </a:r>
          </a:p>
          <a:p>
            <a:r>
              <a:rPr lang="en-US" dirty="0"/>
              <a:t>by using a validation</a:t>
            </a:r>
          </a:p>
          <a:p>
            <a:r>
              <a:rPr lang="en-US" dirty="0"/>
              <a:t>Tool called “validator”:</a:t>
            </a:r>
          </a:p>
          <a:p>
            <a:r>
              <a:rPr lang="en-US" dirty="0">
                <a:hlinkClick r:id="rId9"/>
              </a:rPr>
              <a:t>www.validator.w3.org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62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the website!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Choose and buy a domain name (</a:t>
            </a:r>
            <a:r>
              <a:rPr lang="en-US" dirty="0">
                <a:hlinkClick r:id="rId2"/>
              </a:rPr>
              <a:t>www.myname.com</a:t>
            </a:r>
            <a:r>
              <a:rPr lang="en-US" dirty="0"/>
              <a:t>)</a:t>
            </a:r>
          </a:p>
          <a:p>
            <a:r>
              <a:rPr lang="en-US" dirty="0"/>
              <a:t>Buy web hosting</a:t>
            </a:r>
          </a:p>
          <a:p>
            <a:pPr lvl="1"/>
            <a:r>
              <a:rPr lang="en-US" dirty="0"/>
              <a:t>GoDaddy.com, digitalocean.com, AWS, google, </a:t>
            </a:r>
            <a:r>
              <a:rPr lang="en-US" dirty="0" err="1"/>
              <a:t>Redhat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Upload our website! (domain name/</a:t>
            </a:r>
            <a:r>
              <a:rPr lang="en-US" dirty="0" err="1"/>
              <a:t>cpanel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Easy way is to create FTP account</a:t>
            </a:r>
          </a:p>
          <a:p>
            <a:pPr lvl="1"/>
            <a:r>
              <a:rPr lang="en-US" dirty="0"/>
              <a:t>Download a FTP plugin in bracket: FTP-Sync Plus</a:t>
            </a:r>
          </a:p>
          <a:p>
            <a:pPr lvl="2"/>
            <a:r>
              <a:rPr lang="en-US" dirty="0"/>
              <a:t>Server: FTP Server name (from the FTP application)</a:t>
            </a:r>
          </a:p>
          <a:p>
            <a:pPr lvl="2"/>
            <a:r>
              <a:rPr lang="en-US" dirty="0"/>
              <a:t>Username: </a:t>
            </a:r>
            <a:r>
              <a:rPr lang="en-US" dirty="0" err="1"/>
              <a:t>Cpanel</a:t>
            </a:r>
            <a:r>
              <a:rPr lang="en-US" dirty="0"/>
              <a:t> Username</a:t>
            </a:r>
          </a:p>
          <a:p>
            <a:pPr lvl="2"/>
            <a:r>
              <a:rPr lang="en-US" dirty="0"/>
              <a:t>Password: </a:t>
            </a:r>
            <a:r>
              <a:rPr lang="en-US" dirty="0" err="1"/>
              <a:t>Cpanel</a:t>
            </a:r>
            <a:r>
              <a:rPr lang="en-US" dirty="0"/>
              <a:t> Password</a:t>
            </a:r>
          </a:p>
          <a:p>
            <a:pPr lvl="2"/>
            <a:r>
              <a:rPr lang="en-US" dirty="0"/>
              <a:t>Root: </a:t>
            </a:r>
            <a:r>
              <a:rPr lang="en-US" dirty="0"/>
              <a:t>/</a:t>
            </a:r>
            <a:r>
              <a:rPr lang="en-US" dirty="0" err="1"/>
              <a:t>public_html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This is the file path of where your files will be </a:t>
            </a:r>
            <a:r>
              <a:rPr lang="en-US" dirty="0"/>
              <a:t>uploaded 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7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803" y="357573"/>
            <a:ext cx="6818424" cy="1015384"/>
          </a:xfrm>
        </p:spPr>
        <p:txBody>
          <a:bodyPr/>
          <a:lstStyle/>
          <a:p>
            <a:r>
              <a:rPr lang="en-US" dirty="0"/>
              <a:t>Good Design Examples</a:t>
            </a:r>
          </a:p>
        </p:txBody>
      </p:sp>
      <p:pic>
        <p:nvPicPr>
          <p:cNvPr id="1026" name="Picture 2" descr="MODEL S &#10;MODEL X &#10;MODEL 3 &#10;ENERGY &#10;CHARG&quot;G &#10;AND US &#10;MY TESLA &#10;eetricAll-WheeI Drive &#10;Greater Range. QUicker AcceleratiomAll Weather Confidence. &#10;ORDER YOURS &#10;NEW INVENTORY &#10;TEST DRIVE &#10;Forun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70" y="1372957"/>
            <a:ext cx="9572680" cy="474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296" y="5638800"/>
            <a:ext cx="646256" cy="104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950" y="5734628"/>
            <a:ext cx="951346" cy="95134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145872" y="2892169"/>
            <a:ext cx="1254876" cy="2729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71502" y="3141538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Call-to-action buttons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919113" y="2005485"/>
            <a:ext cx="822121" cy="2600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1234" y="174171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Text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357731" y="2407809"/>
            <a:ext cx="544698" cy="1422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02429" y="213551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 Text</a:t>
            </a:r>
          </a:p>
        </p:txBody>
      </p:sp>
    </p:spTree>
    <p:extLst>
      <p:ext uri="{BB962C8B-B14F-4D97-AF65-F5344CB8AC3E}">
        <p14:creationId xmlns:p14="http://schemas.microsoft.com/office/powerpoint/2010/main" val="372315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803" y="357573"/>
            <a:ext cx="6818424" cy="1015384"/>
          </a:xfrm>
        </p:spPr>
        <p:txBody>
          <a:bodyPr/>
          <a:lstStyle/>
          <a:p>
            <a:r>
              <a:rPr lang="en-US" dirty="0"/>
              <a:t>Good Design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296" y="5638800"/>
            <a:ext cx="646256" cy="104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950" y="5734628"/>
            <a:ext cx="951346" cy="951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05" y="1372957"/>
            <a:ext cx="8309522" cy="45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5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803" y="357573"/>
            <a:ext cx="6818424" cy="1015384"/>
          </a:xfrm>
        </p:spPr>
        <p:txBody>
          <a:bodyPr/>
          <a:lstStyle/>
          <a:p>
            <a:r>
              <a:rPr lang="en-US" dirty="0"/>
              <a:t>Good Design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296" y="5638800"/>
            <a:ext cx="646256" cy="104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950" y="5734628"/>
            <a:ext cx="951346" cy="951346"/>
          </a:xfrm>
          <a:prstGeom prst="rect">
            <a:avLst/>
          </a:prstGeom>
        </p:spPr>
      </p:pic>
      <p:pic>
        <p:nvPicPr>
          <p:cNvPr id="3074" name="Picture 2" descr="NETFLIX &#10;See what's next. &#10;WATCH ANYWHERE. CANCEL ANYTIME. &#10;JOIN FREE FOR A MONTH &#10;Fish &#10;Sign In &#10;new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6" y="1468785"/>
            <a:ext cx="9687761" cy="45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9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803" y="357573"/>
            <a:ext cx="6818424" cy="1015384"/>
          </a:xfrm>
        </p:spPr>
        <p:txBody>
          <a:bodyPr/>
          <a:lstStyle/>
          <a:p>
            <a:r>
              <a:rPr lang="en-US" dirty="0"/>
              <a:t>Bad Design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296" y="5638800"/>
            <a:ext cx="646256" cy="104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950" y="5734628"/>
            <a:ext cx="951346" cy="951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770" y="1276320"/>
            <a:ext cx="7936457" cy="51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7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803" y="357573"/>
            <a:ext cx="6818424" cy="1015384"/>
          </a:xfrm>
        </p:spPr>
        <p:txBody>
          <a:bodyPr/>
          <a:lstStyle/>
          <a:p>
            <a:r>
              <a:rPr lang="en-US" dirty="0"/>
              <a:t>Bad Design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296" y="5638800"/>
            <a:ext cx="646256" cy="104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950" y="5734628"/>
            <a:ext cx="951346" cy="951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00" y="1332820"/>
            <a:ext cx="7716327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803" y="357573"/>
            <a:ext cx="6818424" cy="1015384"/>
          </a:xfrm>
        </p:spPr>
        <p:txBody>
          <a:bodyPr/>
          <a:lstStyle/>
          <a:p>
            <a:r>
              <a:rPr lang="en-US" dirty="0"/>
              <a:t>Bad Design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296" y="5638800"/>
            <a:ext cx="646256" cy="104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950" y="5734628"/>
            <a:ext cx="951346" cy="951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36" y="1372957"/>
            <a:ext cx="9774014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6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fonts to use…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296" y="5638800"/>
            <a:ext cx="646256" cy="1047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950" y="5734628"/>
            <a:ext cx="951346" cy="951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458" y="3066276"/>
            <a:ext cx="7370028" cy="2443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458" y="1788339"/>
            <a:ext cx="1916906" cy="1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2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2249</TotalTime>
  <Words>903</Words>
  <Application>Microsoft Office PowerPoint</Application>
  <PresentationFormat>Widescreen</PresentationFormat>
  <Paragraphs>182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Wingdings</vt:lpstr>
      <vt:lpstr>Wingdings 3</vt:lpstr>
      <vt:lpstr>Ion</vt:lpstr>
      <vt:lpstr>Professional Development Event</vt:lpstr>
      <vt:lpstr>Good Modern Web Designs</vt:lpstr>
      <vt:lpstr>Good Design Examples</vt:lpstr>
      <vt:lpstr>Good Design Examples</vt:lpstr>
      <vt:lpstr>Good Design Examples</vt:lpstr>
      <vt:lpstr>Bad Design Examples</vt:lpstr>
      <vt:lpstr>Bad Design Examples</vt:lpstr>
      <vt:lpstr>Bad Design Examples</vt:lpstr>
      <vt:lpstr>Good fonts to use… </vt:lpstr>
      <vt:lpstr>Colors</vt:lpstr>
      <vt:lpstr>Working with Images</vt:lpstr>
      <vt:lpstr>Using Icons</vt:lpstr>
      <vt:lpstr>Getting inspirations.</vt:lpstr>
      <vt:lpstr>Tools – Text Editor</vt:lpstr>
      <vt:lpstr>Debugging tool - Google Chrome</vt:lpstr>
      <vt:lpstr>File Hierarchy Standard</vt:lpstr>
      <vt:lpstr>HTML – Hyper Text Markup Language</vt:lpstr>
      <vt:lpstr>HTML Structure and common tags</vt:lpstr>
      <vt:lpstr>CSS – Cascading Style Sheet</vt:lpstr>
      <vt:lpstr>CSS – tips and tricks!</vt:lpstr>
      <vt:lpstr>Website Development Cycle</vt:lpstr>
      <vt:lpstr>Brackets extensions</vt:lpstr>
      <vt:lpstr>Useful libraries to import!</vt:lpstr>
      <vt:lpstr>Launching the website!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Development Event</dc:title>
  <dc:creator>Jinwoo Yom</dc:creator>
  <cp:lastModifiedBy>Jinwoo Yom</cp:lastModifiedBy>
  <cp:revision>43</cp:revision>
  <dcterms:created xsi:type="dcterms:W3CDTF">2017-03-23T04:41:36Z</dcterms:created>
  <dcterms:modified xsi:type="dcterms:W3CDTF">2017-03-24T18:10:43Z</dcterms:modified>
</cp:coreProperties>
</file>